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4" r:id="rId2"/>
    <p:sldId id="261" r:id="rId3"/>
    <p:sldId id="260" r:id="rId4"/>
    <p:sldId id="256" r:id="rId5"/>
    <p:sldId id="279" r:id="rId6"/>
    <p:sldId id="280" r:id="rId7"/>
    <p:sldId id="281" r:id="rId8"/>
    <p:sldId id="285" r:id="rId9"/>
    <p:sldId id="287" r:id="rId10"/>
    <p:sldId id="272" r:id="rId11"/>
    <p:sldId id="273" r:id="rId12"/>
    <p:sldId id="271" r:id="rId13"/>
    <p:sldId id="270" r:id="rId14"/>
    <p:sldId id="269" r:id="rId15"/>
    <p:sldId id="268" r:id="rId16"/>
    <p:sldId id="267" r:id="rId17"/>
    <p:sldId id="266" r:id="rId18"/>
    <p:sldId id="274" r:id="rId19"/>
    <p:sldId id="275" r:id="rId20"/>
    <p:sldId id="276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C387"/>
    <a:srgbClr val="CFD6DD"/>
    <a:srgbClr val="A9C8E5"/>
    <a:srgbClr val="95A1AE"/>
    <a:srgbClr val="6F8FC2"/>
    <a:srgbClr val="FFFFFF"/>
    <a:srgbClr val="679077"/>
    <a:srgbClr val="D2DF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46" autoAdjust="0"/>
  </p:normalViewPr>
  <p:slideViewPr>
    <p:cSldViewPr>
      <p:cViewPr>
        <p:scale>
          <a:sx n="100" d="100"/>
          <a:sy n="100" d="100"/>
        </p:scale>
        <p:origin x="-270" y="-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33AEA-26AA-425F-A2A8-B466FF85A828}" type="datetimeFigureOut">
              <a:rPr lang="en-CA" smtClean="0"/>
              <a:pPr/>
              <a:t>14/09/2011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965405-682D-4299-AA2E-6A07295A18F4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9171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65405-682D-4299-AA2E-6A07295A18F4}" type="slidenum">
              <a:rPr lang="en-CA" smtClean="0"/>
              <a:pPr/>
              <a:t>3</a:t>
            </a:fld>
            <a:endParaRPr lang="en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65405-682D-4299-AA2E-6A07295A18F4}" type="slidenum">
              <a:rPr lang="en-CA" smtClean="0"/>
              <a:pPr/>
              <a:t>19</a:t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2000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2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3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Word_Document1.docx"/><Relationship Id="rId5" Type="http://schemas.openxmlformats.org/officeDocument/2006/relationships/image" Target="../media/image42.emf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aker before storm.jpg"/>
          <p:cNvPicPr>
            <a:picLocks noChangeAspect="1"/>
          </p:cNvPicPr>
          <p:nvPr/>
        </p:nvPicPr>
        <p:blipFill>
          <a:blip r:embed="rId2" cstate="print"/>
          <a:srcRect l="806" t="20177" r="29652" b="18807"/>
          <a:stretch>
            <a:fillRect/>
          </a:stretch>
        </p:blipFill>
        <p:spPr>
          <a:xfrm>
            <a:off x="-84667" y="0"/>
            <a:ext cx="9228667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38150"/>
            <a:ext cx="56388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200" b="1" dirty="0" smtClean="0"/>
              <a:t>صون الصقر الحر </a:t>
            </a:r>
          </a:p>
          <a:p>
            <a:pPr algn="ctr" rtl="1"/>
            <a:endParaRPr lang="ar-AE" b="1" dirty="0" smtClean="0"/>
          </a:p>
          <a:p>
            <a:pPr algn="ctr" rtl="1"/>
            <a:r>
              <a:rPr lang="ar-AE" sz="3200" b="1" dirty="0" smtClean="0">
                <a:solidFill>
                  <a:srgbClr val="FFC000"/>
                </a:solidFill>
              </a:rPr>
              <a:t>من خلال الاستخدام المستدام</a:t>
            </a:r>
          </a:p>
          <a:p>
            <a:pPr algn="ctr" rtl="1"/>
            <a:r>
              <a:rPr lang="ar-AE" sz="3200" b="1" dirty="0" smtClean="0">
                <a:solidFill>
                  <a:srgbClr val="FFC000"/>
                </a:solidFill>
              </a:rPr>
              <a:t> للاعشاش الاصطناعية </a:t>
            </a:r>
          </a:p>
          <a:p>
            <a:pPr algn="ctr" rtl="1"/>
            <a:endParaRPr lang="en-GB" sz="3200" b="1" dirty="0" smtClean="0"/>
          </a:p>
          <a:p>
            <a:pPr algn="ctr"/>
            <a:r>
              <a:rPr lang="en-GB" sz="3200" b="1" dirty="0" smtClean="0"/>
              <a:t>Artificial Nests for </a:t>
            </a:r>
          </a:p>
          <a:p>
            <a:pPr algn="ctr"/>
            <a:r>
              <a:rPr lang="en-GB" sz="3200" b="1" dirty="0" smtClean="0"/>
              <a:t>Saker Falcons</a:t>
            </a:r>
          </a:p>
          <a:p>
            <a:pPr algn="ctr"/>
            <a:r>
              <a:rPr lang="en-GB" sz="1600" dirty="0" smtClean="0"/>
              <a:t> </a:t>
            </a:r>
            <a:endParaRPr lang="ar-AE" sz="1600" dirty="0" smtClean="0"/>
          </a:p>
          <a:p>
            <a:pPr algn="ctr"/>
            <a:r>
              <a:rPr lang="en-GB" sz="3200" dirty="0" smtClean="0">
                <a:solidFill>
                  <a:srgbClr val="FFC000"/>
                </a:solidFill>
              </a:rPr>
              <a:t>Conservation through sustainable use</a:t>
            </a:r>
            <a:endParaRPr lang="en-GB" sz="3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6863.jpg"/>
          <p:cNvPicPr>
            <a:picLocks noChangeAspect="1"/>
          </p:cNvPicPr>
          <p:nvPr/>
        </p:nvPicPr>
        <p:blipFill>
          <a:blip r:embed="rId2" cstate="print"/>
          <a:srcRect l="11382" t="23053" r="18968" b="305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038350"/>
            <a:ext cx="9144000" cy="310515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1371600" y="3486150"/>
            <a:ext cx="6858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1"/>
            <a:r>
              <a:rPr lang="ar-AE" sz="2400" b="1" dirty="0" smtClean="0"/>
              <a:t>الطرائد المفضلة للصقور في وسط منغوليا هي القوارض الصغيرة خصوصاً الجرابيع وفئران الحقل</a:t>
            </a:r>
          </a:p>
          <a:p>
            <a:pPr lvl="0" algn="ctr"/>
            <a:r>
              <a:rPr lang="en-GB" sz="2400" b="1" dirty="0" smtClean="0"/>
              <a:t>Favoured prey in central Mongolia are small rodents, especially Mongolian gerbils and voles.</a:t>
            </a:r>
            <a:endParaRPr lang="en-GB" sz="2400" b="1" dirty="0"/>
          </a:p>
        </p:txBody>
      </p:sp>
    </p:spTree>
  </p:cSld>
  <p:clrMapOvr>
    <a:masterClrMapping/>
  </p:clrMapOvr>
  <p:transition spd="slow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_DSC9464.jpg"/>
          <p:cNvPicPr>
            <a:picLocks noChangeAspect="1"/>
          </p:cNvPicPr>
          <p:nvPr/>
        </p:nvPicPr>
        <p:blipFill>
          <a:blip r:embed="rId2" cstate="print"/>
          <a:srcRect l="3498" t="18332" r="19557" b="1757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4419600" cy="5143500"/>
          </a:xfrm>
          <a:prstGeom prst="rect">
            <a:avLst/>
          </a:prstGeom>
          <a:gradFill flip="none" rotWithShape="1">
            <a:gsLst>
              <a:gs pos="0">
                <a:srgbClr val="C4D6EB">
                  <a:alpha val="0"/>
                </a:srgb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81000" y="209550"/>
            <a:ext cx="2819400" cy="47089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r" rtl="1"/>
            <a:r>
              <a:rPr lang="ar-AE" sz="2000" b="1" dirty="0" smtClean="0"/>
              <a:t>تعتبر القوارض من الافات الزراعية الضارة، وافتراسها من قبل الصقور المرباة في الاعشاش الأصطناعية يمثل مكافحة بيولوجية هامة للتخلص منها. </a:t>
            </a:r>
          </a:p>
          <a:p>
            <a:pPr lvl="0" algn="r" rtl="1"/>
            <a:endParaRPr lang="ar-AE" b="1" dirty="0" smtClean="0"/>
          </a:p>
          <a:p>
            <a:pPr lvl="0"/>
            <a:r>
              <a:rPr lang="en-GB" sz="2000" b="1" dirty="0" smtClean="0"/>
              <a:t>Rodents are an agricultural pest. Predation by raptors breeding at the artificial nests, could potentially act as a biological control for these pest species.</a:t>
            </a:r>
          </a:p>
        </p:txBody>
      </p:sp>
    </p:spTree>
  </p:cSld>
  <p:clrMapOvr>
    <a:masterClrMapping/>
  </p:clrMapOvr>
  <p:transition spd="slow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Pictures\stig 2010\_DSC9139.jpg"/>
          <p:cNvPicPr>
            <a:picLocks noChangeAspect="1" noChangeArrowheads="1"/>
          </p:cNvPicPr>
          <p:nvPr/>
        </p:nvPicPr>
        <p:blipFill>
          <a:blip r:embed="rId2" cstate="print"/>
          <a:srcRect l="17038" t="15212" r="4324" b="1745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5410200" y="438150"/>
            <a:ext cx="3429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ar-AE" sz="2400" b="1" dirty="0" smtClean="0"/>
              <a:t>لقد درسنا قابلية البقاء للصقر الحر باستخدام التقنيات الجينية ووضع العلامات على الاجنحة والتعقب عن بعد باستخدام الاجهزة الراديوية والاقمار الصناعية</a:t>
            </a:r>
          </a:p>
          <a:p>
            <a:pPr lvl="0" algn="ctr" rtl="1"/>
            <a:endParaRPr lang="ar-AE" sz="1600" b="1" dirty="0" smtClean="0"/>
          </a:p>
          <a:p>
            <a:pPr lvl="0" algn="ctr"/>
            <a:r>
              <a:rPr lang="en-GB" sz="2400" b="1" dirty="0" smtClean="0"/>
              <a:t>We have studied survival of Saker Falcons using genetic techniques, wing tag markers, radio &amp; satellite telemetry.</a:t>
            </a:r>
            <a:endParaRPr lang="en-GB" sz="2400" b="1" dirty="0"/>
          </a:p>
        </p:txBody>
      </p:sp>
      <p:pic>
        <p:nvPicPr>
          <p:cNvPr id="10243" name="Picture 3" descr="C:\Users\user\Pictures\stig 2010\Satelittsender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l="4282" t="4392" r="22320" b="4392"/>
          <a:stretch>
            <a:fillRect/>
          </a:stretch>
        </p:blipFill>
        <p:spPr bwMode="auto">
          <a:xfrm flipH="1"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305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981200" y="3333750"/>
            <a:ext cx="6781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400" b="1" dirty="0" smtClean="0"/>
              <a:t>Information gained from research enabled IWC  to develop a model system to increase the population of Mongolian Saker Falcons to support a sustainable harvest for the falconry trade</a:t>
            </a:r>
            <a:r>
              <a:rPr lang="en-GB" sz="2400" dirty="0" smtClean="0"/>
              <a:t>.</a:t>
            </a:r>
            <a:endParaRPr lang="en-GB" sz="2400" dirty="0"/>
          </a:p>
        </p:txBody>
      </p:sp>
      <p:sp>
        <p:nvSpPr>
          <p:cNvPr id="5" name="Rectangle 4"/>
          <p:cNvSpPr/>
          <p:nvPr/>
        </p:nvSpPr>
        <p:spPr>
          <a:xfrm>
            <a:off x="6172200" y="438150"/>
            <a:ext cx="2667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ar-AE" sz="2400" b="1" dirty="0" smtClean="0"/>
              <a:t>المعلومات المستخلصة من البحث مكنت        ال </a:t>
            </a:r>
            <a:r>
              <a:rPr lang="en-US" sz="2400" b="1" dirty="0" smtClean="0"/>
              <a:t> IWC</a:t>
            </a:r>
            <a:r>
              <a:rPr lang="ar-AE" sz="2400" b="1" dirty="0" smtClean="0"/>
              <a:t> من تطوير نموذج لنظام زيادة اعداد الصقر الحر المنغولي لدعم تجارة الصقور بانتاج مستدام </a:t>
            </a:r>
            <a:endParaRPr lang="en-GB" sz="2400" b="1" dirty="0"/>
          </a:p>
        </p:txBody>
      </p:sp>
    </p:spTree>
  </p:cSld>
  <p:clrMapOvr>
    <a:masterClrMapping/>
  </p:clrMapOvr>
  <p:transition spd="slow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orkshop nest assembly.jpg"/>
          <p:cNvPicPr>
            <a:picLocks noChangeAspect="1"/>
          </p:cNvPicPr>
          <p:nvPr/>
        </p:nvPicPr>
        <p:blipFill>
          <a:blip r:embed="rId2" cstate="print"/>
          <a:srcRect l="14167"/>
          <a:stretch>
            <a:fillRect/>
          </a:stretch>
        </p:blipFill>
        <p:spPr>
          <a:xfrm>
            <a:off x="-457200" y="0"/>
            <a:ext cx="7848600" cy="5143500"/>
          </a:xfrm>
          <a:prstGeom prst="rect">
            <a:avLst/>
          </a:prstGeom>
        </p:spPr>
      </p:pic>
      <p:pic>
        <p:nvPicPr>
          <p:cNvPr id="5" name="Picture 4" descr="DSC02809.JPG"/>
          <p:cNvPicPr>
            <a:picLocks noChangeAspect="1"/>
          </p:cNvPicPr>
          <p:nvPr/>
        </p:nvPicPr>
        <p:blipFill>
          <a:blip r:embed="rId3" cstate="print"/>
          <a:srcRect t="12052"/>
          <a:stretch>
            <a:fillRect/>
          </a:stretch>
        </p:blipFill>
        <p:spPr>
          <a:xfrm>
            <a:off x="-457200" y="0"/>
            <a:ext cx="7797800" cy="5143500"/>
          </a:xfrm>
          <a:prstGeom prst="rect">
            <a:avLst/>
          </a:prstGeom>
        </p:spPr>
      </p:pic>
      <p:pic>
        <p:nvPicPr>
          <p:cNvPr id="7" name="Picture 6" descr="IMG_0213.JPG"/>
          <p:cNvPicPr>
            <a:picLocks noChangeAspect="1"/>
          </p:cNvPicPr>
          <p:nvPr/>
        </p:nvPicPr>
        <p:blipFill>
          <a:blip r:embed="rId4" cstate="print"/>
          <a:srcRect l="10494" t="13183"/>
          <a:stretch>
            <a:fillRect/>
          </a:stretch>
        </p:blipFill>
        <p:spPr>
          <a:xfrm>
            <a:off x="-457200" y="0"/>
            <a:ext cx="7987171" cy="514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57800" y="0"/>
            <a:ext cx="3886200" cy="5143500"/>
          </a:xfrm>
          <a:prstGeom prst="rect">
            <a:avLst/>
          </a:prstGeom>
          <a:gradFill flip="none" rotWithShape="1">
            <a:gsLst>
              <a:gs pos="0">
                <a:srgbClr val="679077">
                  <a:alpha val="0"/>
                </a:srgbClr>
              </a:gs>
              <a:gs pos="48000">
                <a:srgbClr val="67907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6324600" y="438150"/>
            <a:ext cx="2590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2400" b="1" dirty="0" smtClean="0"/>
              <a:t>في عام 2010 شرعنا بادارة برنامج لانشاء عشرين منطقة اكثار جديدة في وسط منغوليا.</a:t>
            </a:r>
          </a:p>
          <a:p>
            <a:pPr algn="ctr" rtl="1"/>
            <a:endParaRPr lang="ar-AE" sz="1400" b="1" dirty="0" smtClean="0"/>
          </a:p>
          <a:p>
            <a:pPr algn="ctr"/>
            <a:r>
              <a:rPr lang="en-GB" sz="2400" b="1" dirty="0" smtClean="0"/>
              <a:t>In 2010 we embarked on a management program to create twenty new breeding areas in central Mongolia.</a:t>
            </a:r>
            <a:endParaRPr lang="en-GB" sz="2400" b="1" dirty="0"/>
          </a:p>
        </p:txBody>
      </p:sp>
      <p:pic>
        <p:nvPicPr>
          <p:cNvPr id="3" name="Picture 2" descr="20 area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457200" y="0"/>
            <a:ext cx="9601200" cy="6285610"/>
          </a:xfrm>
          <a:prstGeom prst="rect">
            <a:avLst/>
          </a:prstGeom>
        </p:spPr>
      </p:pic>
    </p:spTree>
  </p:cSld>
  <p:clrMapOvr>
    <a:masterClrMapping/>
  </p:clrMapOvr>
  <p:transition spd="slow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eeding by male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159660" cy="5143500"/>
          </a:xfrm>
          <a:prstGeom prst="rect">
            <a:avLst/>
          </a:prstGeom>
        </p:spPr>
      </p:pic>
      <p:pic>
        <p:nvPicPr>
          <p:cNvPr id="8" name="Picture 7" descr="IMG_02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00" y="0"/>
            <a:ext cx="7715250" cy="5143500"/>
          </a:xfrm>
          <a:prstGeom prst="rect">
            <a:avLst/>
          </a:prstGeom>
        </p:spPr>
      </p:pic>
      <p:pic>
        <p:nvPicPr>
          <p:cNvPr id="7" name="Picture 6" descr="IMG_02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81000" y="0"/>
            <a:ext cx="7715250" cy="5143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10200" y="0"/>
            <a:ext cx="3733800" cy="5143500"/>
          </a:xfrm>
          <a:prstGeom prst="rect">
            <a:avLst/>
          </a:prstGeom>
          <a:gradFill flip="none" rotWithShape="1">
            <a:gsLst>
              <a:gs pos="0">
                <a:srgbClr val="6F8FC2">
                  <a:alpha val="0"/>
                </a:srgbClr>
              </a:gs>
              <a:gs pos="48000">
                <a:srgbClr val="6F8FC2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6781800" y="514350"/>
            <a:ext cx="2133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r-AE" sz="2400" b="1" dirty="0" smtClean="0"/>
              <a:t>كل منطقة اكثار جديدة تتكون من 250 عش موزعة على امتداد 1.5 كيلومتر</a:t>
            </a:r>
          </a:p>
          <a:p>
            <a:pPr lvl="0" algn="ctr"/>
            <a:endParaRPr lang="ar-AE" sz="1400" b="1" dirty="0" smtClean="0"/>
          </a:p>
          <a:p>
            <a:pPr lvl="0" algn="ctr"/>
            <a:r>
              <a:rPr lang="en-GB" sz="2400" b="1" dirty="0" smtClean="0"/>
              <a:t>Each new breeding area consists of 250 nests, positioned 1.5km apart.</a:t>
            </a:r>
            <a:endParaRPr lang="en-GB" sz="2400" b="1" dirty="0"/>
          </a:p>
        </p:txBody>
      </p:sp>
    </p:spTree>
  </p:cSld>
  <p:clrMapOvr>
    <a:masterClrMapping/>
  </p:clrMapOvr>
  <p:transition spd="slow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790575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_DSC6380.jpg"/>
          <p:cNvPicPr>
            <a:picLocks noChangeAspect="1"/>
          </p:cNvPicPr>
          <p:nvPr/>
        </p:nvPicPr>
        <p:blipFill>
          <a:blip r:embed="rId3" cstate="print"/>
          <a:srcRect l="4594" t="4594" r="1711" b="5651"/>
          <a:stretch>
            <a:fillRect/>
          </a:stretch>
        </p:blipFill>
        <p:spPr>
          <a:xfrm>
            <a:off x="-609600" y="0"/>
            <a:ext cx="7451796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62600" y="0"/>
            <a:ext cx="3581400" cy="5143500"/>
          </a:xfrm>
          <a:prstGeom prst="rect">
            <a:avLst/>
          </a:prstGeom>
          <a:gradFill flip="none" rotWithShape="1">
            <a:gsLst>
              <a:gs pos="0">
                <a:srgbClr val="6F8FC2">
                  <a:alpha val="0"/>
                </a:srgbClr>
              </a:gs>
              <a:gs pos="48000">
                <a:srgbClr val="95A1AE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6172200" y="438150"/>
            <a:ext cx="2819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r-AE" sz="2400" b="1" dirty="0" smtClean="0"/>
              <a:t>نتوقع ان يدعم 5.000 عش صناعي، ما لا يقل عن 500 زوج تكاثر من الصقر الحر في عام 2015</a:t>
            </a:r>
          </a:p>
          <a:p>
            <a:pPr lvl="0" algn="ctr"/>
            <a:endParaRPr lang="ar-AE" b="1" dirty="0" smtClean="0"/>
          </a:p>
          <a:p>
            <a:pPr lvl="0" algn="ctr"/>
            <a:r>
              <a:rPr lang="en-GB" sz="2400" b="1" dirty="0" smtClean="0"/>
              <a:t>We predict that the 5,000 artificial nests will support at least 500 breeding pairs of Saker Falcons by 2015.</a:t>
            </a:r>
            <a:endParaRPr lang="en-GB" sz="2400" b="1" dirty="0"/>
          </a:p>
        </p:txBody>
      </p:sp>
    </p:spTree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1150" y="0"/>
            <a:ext cx="756285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Juveniles.jpg"/>
          <p:cNvPicPr>
            <a:picLocks noChangeAspect="1"/>
          </p:cNvPicPr>
          <p:nvPr/>
        </p:nvPicPr>
        <p:blipFill>
          <a:blip r:embed="rId3" cstate="print"/>
          <a:srcRect r="24167"/>
          <a:stretch>
            <a:fillRect/>
          </a:stretch>
        </p:blipFill>
        <p:spPr>
          <a:xfrm>
            <a:off x="1981200" y="0"/>
            <a:ext cx="7162800" cy="5143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3886200" cy="5143500"/>
          </a:xfrm>
          <a:prstGeom prst="rect">
            <a:avLst/>
          </a:prstGeom>
          <a:gradFill flip="none" rotWithShape="1">
            <a:gsLst>
              <a:gs pos="0">
                <a:srgbClr val="6F8FC2">
                  <a:alpha val="0"/>
                </a:srgbClr>
              </a:gs>
              <a:gs pos="48000">
                <a:srgbClr val="A9C8E5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228600" y="285750"/>
            <a:ext cx="25908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2400" b="1" dirty="0" smtClean="0"/>
              <a:t>بيانات التجربة تؤشر الى ان 500 زوج من الصقور المتكاثرة يمكن ان ينتج سنوياً حوالي 1.500 فرخ. </a:t>
            </a:r>
          </a:p>
          <a:p>
            <a:pPr algn="ctr" rtl="1"/>
            <a:endParaRPr lang="ar-AE" sz="1400" b="1" dirty="0" smtClean="0"/>
          </a:p>
          <a:p>
            <a:pPr algn="ctr"/>
            <a:r>
              <a:rPr lang="en-GB" sz="2400" b="1" dirty="0" smtClean="0"/>
              <a:t>Experimental data indicates that  500 breeding pairs will produce approximately 1,500 chicks per year</a:t>
            </a:r>
            <a:endParaRPr lang="en-GB" sz="2400" b="1" dirty="0"/>
          </a:p>
        </p:txBody>
      </p:sp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5950" y="0"/>
            <a:ext cx="725805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slide 9a.jpg"/>
          <p:cNvPicPr>
            <a:picLocks noChangeAspect="1"/>
          </p:cNvPicPr>
          <p:nvPr/>
        </p:nvPicPr>
        <p:blipFill>
          <a:blip r:embed="rId3" cstate="print"/>
          <a:srcRect l="-3632" r="8968"/>
          <a:stretch>
            <a:fillRect/>
          </a:stretch>
        </p:blipFill>
        <p:spPr>
          <a:xfrm>
            <a:off x="1905000" y="0"/>
            <a:ext cx="7239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3886200" cy="5143500"/>
          </a:xfrm>
          <a:prstGeom prst="rect">
            <a:avLst/>
          </a:prstGeom>
          <a:gradFill flip="none" rotWithShape="1">
            <a:gsLst>
              <a:gs pos="0">
                <a:srgbClr val="6F8FC2">
                  <a:alpha val="0"/>
                </a:srgbClr>
              </a:gs>
              <a:gs pos="27000">
                <a:srgbClr val="CFD6DD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6200" y="116503"/>
            <a:ext cx="3429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2400" b="1" dirty="0" smtClean="0"/>
              <a:t>الصقور الحرة صغيرة العمر المنتجة في الاعشاش الاصطناعية ستمد الصقارة العربية بنحو 300 صقر نامي سنوياً، فيما سيزيد الباقي من عدد الصقور الحرة في البرية.</a:t>
            </a:r>
          </a:p>
          <a:p>
            <a:pPr algn="ctr"/>
            <a:r>
              <a:rPr lang="en-GB" sz="2400" b="1" dirty="0" smtClean="0"/>
              <a:t>The young Saker Falcons produced at the artificial nests will support an annual harvest of 300 juveniles for Arabic Falconry and increase the wild population.</a:t>
            </a:r>
            <a:endParaRPr lang="en-GB" sz="2400" b="1" dirty="0"/>
          </a:p>
        </p:txBody>
      </p:sp>
    </p:spTree>
  </p:cSld>
  <p:clrMapOvr>
    <a:masterClrMapping/>
  </p:clrMapOvr>
  <p:transition spd="slow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_DSC8227.jpg"/>
          <p:cNvPicPr>
            <a:picLocks noChangeAspect="1"/>
          </p:cNvPicPr>
          <p:nvPr/>
        </p:nvPicPr>
        <p:blipFill>
          <a:blip r:embed="rId3" cstate="print"/>
          <a:srcRect l="2781" t="6587" r="3589" b="3833"/>
          <a:stretch>
            <a:fillRect/>
          </a:stretch>
        </p:blipFill>
        <p:spPr>
          <a:xfrm>
            <a:off x="0" y="0"/>
            <a:ext cx="8082496" cy="5143500"/>
          </a:xfrm>
          <a:prstGeom prst="rect">
            <a:avLst/>
          </a:prstGeom>
        </p:spPr>
      </p:pic>
      <p:pic>
        <p:nvPicPr>
          <p:cNvPr id="4" name="Picture 3" descr="CIMG1892.JPG"/>
          <p:cNvPicPr>
            <a:picLocks noChangeAspect="1"/>
          </p:cNvPicPr>
          <p:nvPr/>
        </p:nvPicPr>
        <p:blipFill>
          <a:blip r:embed="rId4" cstate="print"/>
          <a:srcRect l="7173" t="7774"/>
          <a:stretch>
            <a:fillRect/>
          </a:stretch>
        </p:blipFill>
        <p:spPr>
          <a:xfrm>
            <a:off x="0" y="0"/>
            <a:ext cx="6902669" cy="5143500"/>
          </a:xfrm>
          <a:prstGeom prst="rect">
            <a:avLst/>
          </a:prstGeom>
        </p:spPr>
      </p:pic>
      <p:pic>
        <p:nvPicPr>
          <p:cNvPr id="3" name="Picture 2" descr="_DSC767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7341177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57800" y="0"/>
            <a:ext cx="3886200" cy="5143500"/>
          </a:xfrm>
          <a:prstGeom prst="rect">
            <a:avLst/>
          </a:prstGeom>
          <a:gradFill flip="none" rotWithShape="1">
            <a:gsLst>
              <a:gs pos="0">
                <a:srgbClr val="6F8FC2">
                  <a:alpha val="0"/>
                </a:srgbClr>
              </a:gs>
              <a:gs pos="48000">
                <a:srgbClr val="95A1AE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5334000" y="57150"/>
            <a:ext cx="3733800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ar-AE" sz="2400" b="1" dirty="0" smtClean="0"/>
              <a:t>يتظمن عملنا الحالي مراقبة الاعشاش الاصطناعية وتطوير طريقة لتنظيم ادارة الانتاج والاهتمام بالصيانة طويلة الأمد للأعشاش الأصطناعية.</a:t>
            </a:r>
          </a:p>
          <a:p>
            <a:pPr lvl="0" algn="ctr" rtl="1"/>
            <a:endParaRPr lang="ar-AE" sz="900" b="1" dirty="0" smtClean="0"/>
          </a:p>
          <a:p>
            <a:pPr lvl="0" algn="ctr"/>
            <a:r>
              <a:rPr lang="en-GB" sz="2400" b="1" dirty="0" smtClean="0"/>
              <a:t>Our ongoing  work involves monitoring the artificial nests and developing a regulatory system to manage the harvest and to ensure the long term maintenance of the artificial nests.</a:t>
            </a:r>
            <a:endParaRPr lang="en-GB" sz="2400" b="1" dirty="0"/>
          </a:p>
        </p:txBody>
      </p:sp>
    </p:spTree>
  </p:cSld>
  <p:clrMapOvr>
    <a:masterClrMapping/>
  </p:clrMapOvr>
  <p:transition spd="slow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ad new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14800" y="1657350"/>
            <a:ext cx="4429140" cy="2929545"/>
          </a:xfrm>
          <a:prstGeom prst="rect">
            <a:avLst/>
          </a:prstGeom>
        </p:spPr>
      </p:pic>
      <p:pic>
        <p:nvPicPr>
          <p:cNvPr id="5" name="Picture 4" descr="IWC logo.jpg"/>
          <p:cNvPicPr>
            <a:picLocks noChangeAspect="1"/>
          </p:cNvPicPr>
          <p:nvPr/>
        </p:nvPicPr>
        <p:blipFill>
          <a:blip r:embed="rId3" cstate="print"/>
          <a:srcRect l="-14621"/>
          <a:stretch>
            <a:fillRect/>
          </a:stretch>
        </p:blipFill>
        <p:spPr>
          <a:xfrm>
            <a:off x="3962400" y="1581150"/>
            <a:ext cx="4181475" cy="3219450"/>
          </a:xfrm>
          <a:prstGeom prst="rect">
            <a:avLst/>
          </a:prstGeom>
        </p:spPr>
      </p:pic>
      <p:pic>
        <p:nvPicPr>
          <p:cNvPr id="8" name="Picture 7" descr="_DSC9394.jpg"/>
          <p:cNvPicPr>
            <a:picLocks noChangeAspect="1"/>
          </p:cNvPicPr>
          <p:nvPr/>
        </p:nvPicPr>
        <p:blipFill>
          <a:blip r:embed="rId4" cstate="print"/>
          <a:srcRect l="6079" t="3226" r="21653" b="215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209550"/>
            <a:ext cx="8839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ar-AE" sz="2000" b="1" dirty="0" smtClean="0"/>
              <a:t>كجزء من التزام امارة ابوظبي تجاه استدامة الصقارة وصون الصقور، قامت هيئة البيئة-ابو ظبي</a:t>
            </a:r>
          </a:p>
          <a:p>
            <a:pPr rtl="1"/>
            <a:r>
              <a:rPr lang="ar-AE" sz="2000" b="1" dirty="0" smtClean="0"/>
              <a:t>والاستشاريون الدوليون للحياة البرية </a:t>
            </a:r>
            <a:r>
              <a:rPr lang="en-GB" sz="2000" b="1" dirty="0" smtClean="0"/>
              <a:t>(IWC)</a:t>
            </a:r>
            <a:r>
              <a:rPr lang="ar-AE" sz="2000" b="1" dirty="0" smtClean="0"/>
              <a:t> بأجراء بحث في منغوليا</a:t>
            </a:r>
          </a:p>
          <a:p>
            <a:pPr rtl="1"/>
            <a:r>
              <a:rPr lang="ar-AE" sz="2000" b="1" dirty="0" smtClean="0"/>
              <a:t> لبرنامج صون الصقر الحر من خلال الاستخدام المستدام</a:t>
            </a:r>
          </a:p>
          <a:p>
            <a:pPr rtl="1"/>
            <a:r>
              <a:rPr lang="ar-AE" sz="2000" b="1" dirty="0" smtClean="0"/>
              <a:t> للاعشاش الاصطناعية</a:t>
            </a:r>
          </a:p>
          <a:p>
            <a:pPr rtl="1"/>
            <a:r>
              <a:rPr lang="ar-AE" sz="2000" b="1" dirty="0" smtClean="0"/>
              <a:t> </a:t>
            </a:r>
          </a:p>
          <a:p>
            <a:pPr lvl="0" algn="r" rtl="1">
              <a:buNone/>
            </a:pPr>
            <a:endParaRPr lang="en-GB" sz="2000" b="1" dirty="0" smtClean="0"/>
          </a:p>
          <a:p>
            <a:pPr lvl="0">
              <a:buNone/>
            </a:pPr>
            <a:r>
              <a:rPr lang="en-GB" sz="2000" b="1" dirty="0" smtClean="0"/>
              <a:t>As part of Abu Dhabi ‘s commitment to</a:t>
            </a:r>
            <a:endParaRPr lang="ar-AE" sz="2000" b="1" dirty="0" smtClean="0"/>
          </a:p>
          <a:p>
            <a:pPr lvl="0">
              <a:buNone/>
            </a:pPr>
            <a:r>
              <a:rPr lang="en-GB" sz="2000" b="1" dirty="0" smtClean="0"/>
              <a:t>Sustainable</a:t>
            </a:r>
            <a:r>
              <a:rPr lang="ar-AE" sz="2000" b="1" dirty="0" smtClean="0"/>
              <a:t> </a:t>
            </a:r>
            <a:r>
              <a:rPr lang="en-GB" sz="2000" b="1" dirty="0" smtClean="0"/>
              <a:t>falconry and falcon</a:t>
            </a:r>
            <a:endParaRPr lang="ar-AE" sz="2000" b="1" dirty="0" smtClean="0"/>
          </a:p>
          <a:p>
            <a:pPr lvl="0">
              <a:buNone/>
            </a:pPr>
            <a:r>
              <a:rPr lang="en-GB" sz="2000" b="1" dirty="0" smtClean="0"/>
              <a:t>conservation, Environment </a:t>
            </a:r>
            <a:endParaRPr lang="ar-AE" sz="2000" b="1" dirty="0" smtClean="0"/>
          </a:p>
          <a:p>
            <a:pPr lvl="0">
              <a:buNone/>
            </a:pPr>
            <a:r>
              <a:rPr lang="en-GB" sz="2000" b="1" dirty="0" smtClean="0"/>
              <a:t>Agency Abu Dhabi (EAD)</a:t>
            </a:r>
            <a:endParaRPr lang="ar-AE" sz="2000" b="1" dirty="0" smtClean="0"/>
          </a:p>
          <a:p>
            <a:pPr lvl="0">
              <a:buNone/>
            </a:pPr>
            <a:r>
              <a:rPr lang="en-GB" sz="2000" b="1" dirty="0" smtClean="0"/>
              <a:t>&amp; International Wildlife</a:t>
            </a:r>
            <a:r>
              <a:rPr lang="ar-AE" sz="2000" b="1" dirty="0" smtClean="0"/>
              <a:t> </a:t>
            </a:r>
            <a:r>
              <a:rPr lang="en-GB" sz="2000" b="1" dirty="0" smtClean="0"/>
              <a:t>Consultants (IWC) </a:t>
            </a:r>
          </a:p>
          <a:p>
            <a:pPr lvl="0">
              <a:buNone/>
            </a:pPr>
            <a:r>
              <a:rPr lang="en-GB" sz="2000" b="1" dirty="0" smtClean="0"/>
              <a:t>have undertaken research</a:t>
            </a:r>
            <a:r>
              <a:rPr lang="ar-AE" sz="2000" b="1" dirty="0" smtClean="0"/>
              <a:t> </a:t>
            </a:r>
            <a:r>
              <a:rPr lang="en-GB" sz="2000" b="1" dirty="0" smtClean="0"/>
              <a:t>in Mongolia</a:t>
            </a:r>
            <a:endParaRPr lang="ar-AE" sz="2000" b="1" dirty="0" smtClean="0"/>
          </a:p>
          <a:p>
            <a:pPr lvl="0">
              <a:buNone/>
            </a:pPr>
            <a:r>
              <a:rPr lang="ar-AE" sz="2000" b="1" dirty="0" smtClean="0"/>
              <a:t> </a:t>
            </a:r>
            <a:r>
              <a:rPr lang="en-GB" sz="2000" b="1" dirty="0" smtClean="0"/>
              <a:t>to underpin a programme of </a:t>
            </a:r>
          </a:p>
          <a:p>
            <a:pPr lvl="0">
              <a:buNone/>
            </a:pPr>
            <a:r>
              <a:rPr lang="en-GB" sz="2000" b="1" dirty="0" smtClean="0"/>
              <a:t>Saker Falcon conservation</a:t>
            </a:r>
          </a:p>
          <a:p>
            <a:pPr lvl="0">
              <a:buNone/>
            </a:pPr>
            <a:r>
              <a:rPr lang="en-GB" sz="2000" b="1" dirty="0" smtClean="0"/>
              <a:t> through sustainable use.</a:t>
            </a:r>
          </a:p>
        </p:txBody>
      </p:sp>
    </p:spTree>
  </p:cSld>
  <p:clrMapOvr>
    <a:masterClrMapping/>
  </p:clrMapOvr>
  <p:transition spd="slow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NET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514350"/>
            <a:ext cx="1676400" cy="1497468"/>
          </a:xfrm>
          <a:prstGeom prst="rect">
            <a:avLst/>
          </a:prstGeom>
        </p:spPr>
      </p:pic>
      <p:pic>
        <p:nvPicPr>
          <p:cNvPr id="3" name="Picture 2" descr="WSC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7800" y="571500"/>
            <a:ext cx="2438400" cy="1300734"/>
          </a:xfrm>
          <a:prstGeom prst="rect">
            <a:avLst/>
          </a:prstGeom>
        </p:spPr>
      </p:pic>
      <p:pic>
        <p:nvPicPr>
          <p:cNvPr id="4" name="Picture 3" descr="EAD logo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6801" y="2057400"/>
            <a:ext cx="3047999" cy="2136455"/>
          </a:xfrm>
          <a:prstGeom prst="rect">
            <a:avLst/>
          </a:prstGeom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990601" y="2400300"/>
          <a:ext cx="2209799" cy="2172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Document" r:id="rId6" imgW="5929084" imgH="5946229" progId="Word.Document.12">
                  <p:embed/>
                </p:oleObj>
              </mc:Choice>
              <mc:Fallback>
                <p:oleObj name="Document" r:id="rId6" imgW="5929084" imgH="5946229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1" y="2400300"/>
                        <a:ext cx="2209799" cy="21728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Tm="10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448800" cy="5143500"/>
            <a:chOff x="0" y="0"/>
            <a:chExt cx="9448800" cy="5143500"/>
          </a:xfrm>
        </p:grpSpPr>
        <p:pic>
          <p:nvPicPr>
            <p:cNvPr id="22529" name="Picture 1" descr="C:\Users\user\Desktop\9963.jpg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 l="8282" t="10248" b="5901"/>
            <a:stretch>
              <a:fillRect/>
            </a:stretch>
          </p:blipFill>
          <p:spPr bwMode="auto">
            <a:xfrm>
              <a:off x="0" y="0"/>
              <a:ext cx="8439150" cy="5143500"/>
            </a:xfrm>
            <a:prstGeom prst="rect">
              <a:avLst/>
            </a:prstGeom>
            <a:noFill/>
          </p:spPr>
        </p:pic>
        <p:sp>
          <p:nvSpPr>
            <p:cNvPr id="4" name="Rectangle 3"/>
            <p:cNvSpPr/>
            <p:nvPr/>
          </p:nvSpPr>
          <p:spPr>
            <a:xfrm>
              <a:off x="6096000" y="0"/>
              <a:ext cx="3352800" cy="5143500"/>
            </a:xfrm>
            <a:prstGeom prst="rect">
              <a:avLst/>
            </a:prstGeom>
            <a:gradFill flip="none" rotWithShape="1">
              <a:gsLst>
                <a:gs pos="0">
                  <a:srgbClr val="679077">
                    <a:alpha val="0"/>
                  </a:srgbClr>
                </a:gs>
                <a:gs pos="48000">
                  <a:srgbClr val="ECC387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477000" y="1581150"/>
            <a:ext cx="2819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400" b="1" dirty="0" smtClean="0"/>
              <a:t>Mongolia has an existing trade to supply wild </a:t>
            </a:r>
          </a:p>
          <a:p>
            <a:pPr lvl="0" algn="ctr"/>
            <a:r>
              <a:rPr lang="en-GB" sz="2400" b="1" dirty="0" smtClean="0"/>
              <a:t>Saker Falcons for Arabic falconry </a:t>
            </a:r>
          </a:p>
          <a:p>
            <a:pPr lvl="0" algn="ctr"/>
            <a:endParaRPr lang="en-GB" sz="800" b="1" dirty="0" smtClean="0"/>
          </a:p>
          <a:p>
            <a:pPr lvl="0" algn="ctr"/>
            <a:r>
              <a:rPr lang="en-GB" sz="2400" b="1" dirty="0" smtClean="0"/>
              <a:t>The Artificial Nest Project will enable this trade to continue</a:t>
            </a:r>
            <a:endParaRPr lang="en-GB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133350"/>
            <a:ext cx="586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/>
            <a:r>
              <a:rPr lang="ar-AE" sz="2400" b="1" dirty="0" smtClean="0"/>
              <a:t>تزدهر في منغوليا حالياً تجارة الصقر الحر البري وامداد الصقارة العربية به</a:t>
            </a:r>
          </a:p>
          <a:p>
            <a:pPr lvl="0" algn="ctr" rtl="1"/>
            <a:r>
              <a:rPr lang="ar-AE" sz="2400" b="1" dirty="0" smtClean="0"/>
              <a:t>مشروع الاعشاش الاصطناعية سيمكن هذه التجارة من الاستمرار</a:t>
            </a:r>
            <a:endParaRPr lang="en-GB" sz="2400" b="1" dirty="0"/>
          </a:p>
        </p:txBody>
      </p:sp>
    </p:spTree>
  </p:cSld>
  <p:clrMapOvr>
    <a:masterClrMapping/>
  </p:clrMapOvr>
  <p:transition spd="slow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lat landscap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28575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400" b="1" dirty="0" smtClean="0"/>
              <a:t>توجد في منغوليا مساحات كبيرة من الاراضي حيث لا يتمكن الصقر الحر من التكاثر فيها بسبب كون هذه الاراضي مسطحة وبها عدد قليل جداً من المواقع الصالحة للتعشيش</a:t>
            </a:r>
            <a:endParaRPr lang="en-GB" sz="2400" b="1" dirty="0" smtClean="0"/>
          </a:p>
          <a:p>
            <a:pPr algn="ctr"/>
            <a:r>
              <a:rPr lang="en-GB" sz="2400" b="1" dirty="0" smtClean="0"/>
              <a:t>There are many areas of Mongolia where Saker Falcon don’t breed, the land is flat and there are very few nest sites</a:t>
            </a:r>
            <a:endParaRPr lang="en-GB" sz="2400" b="1" dirty="0"/>
          </a:p>
        </p:txBody>
      </p:sp>
      <p:pic>
        <p:nvPicPr>
          <p:cNvPr id="10" name="Picture 9" descr="CIMG1864.JPG"/>
          <p:cNvPicPr>
            <a:picLocks noChangeAspect="1"/>
          </p:cNvPicPr>
          <p:nvPr/>
        </p:nvPicPr>
        <p:blipFill>
          <a:blip r:embed="rId3" cstate="print"/>
          <a:srcRect t="14454" b="590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48400" y="285750"/>
            <a:ext cx="2438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400" b="1" dirty="0" smtClean="0"/>
              <a:t>يمكن اقامة الاعشاش</a:t>
            </a:r>
          </a:p>
          <a:p>
            <a:pPr algn="ctr" rtl="1"/>
            <a:r>
              <a:rPr lang="ar-AE" sz="2400" b="1" dirty="0" smtClean="0"/>
              <a:t>الاصطناعية في هذه</a:t>
            </a:r>
          </a:p>
          <a:p>
            <a:pPr algn="ctr" rtl="1"/>
            <a:r>
              <a:rPr lang="ar-AE" sz="2400" b="1" dirty="0" smtClean="0"/>
              <a:t>المناطق المسطحة</a:t>
            </a:r>
          </a:p>
          <a:p>
            <a:pPr algn="ctr" rtl="1"/>
            <a:endParaRPr lang="ar-AE" sz="1100" b="1" dirty="0" smtClean="0"/>
          </a:p>
          <a:p>
            <a:pPr algn="ctr"/>
            <a:r>
              <a:rPr lang="en-GB" sz="2400" b="1" dirty="0" smtClean="0"/>
              <a:t>Artificial nests can be erected in these flat areas</a:t>
            </a:r>
            <a:endParaRPr lang="en-GB" sz="2400" b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 l="14147" t="1428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6096000" y="285750"/>
            <a:ext cx="2743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400" b="1" dirty="0" smtClean="0"/>
              <a:t>ويمكن خلق تجمعات تكاثرجديدة للصقر الحر، لم تكن موجودة من قبل.</a:t>
            </a:r>
          </a:p>
          <a:p>
            <a:pPr algn="ctr" rtl="1"/>
            <a:endParaRPr lang="ar-AE" sz="2400" b="1" dirty="0" smtClean="0"/>
          </a:p>
          <a:p>
            <a:pPr algn="ctr"/>
            <a:r>
              <a:rPr lang="en-GB" sz="2400" b="1" dirty="0" smtClean="0"/>
              <a:t>A new breeding population of </a:t>
            </a:r>
          </a:p>
          <a:p>
            <a:pPr algn="ctr"/>
            <a:r>
              <a:rPr lang="en-GB" sz="2400" b="1" dirty="0" smtClean="0"/>
              <a:t>Saker Falcons </a:t>
            </a:r>
          </a:p>
          <a:p>
            <a:pPr algn="ctr"/>
            <a:r>
              <a:rPr lang="en-GB" sz="2400" b="1" dirty="0" smtClean="0"/>
              <a:t>can be created where none </a:t>
            </a:r>
          </a:p>
          <a:p>
            <a:pPr algn="ctr"/>
            <a:r>
              <a:rPr lang="en-GB" sz="2400" b="1" dirty="0" smtClean="0"/>
              <a:t>existed before.</a:t>
            </a:r>
            <a:endParaRPr lang="en-GB" sz="2400" b="1" dirty="0"/>
          </a:p>
        </p:txBody>
      </p:sp>
    </p:spTree>
  </p:cSld>
  <p:clrMapOvr>
    <a:masterClrMapping/>
  </p:clrMapOvr>
  <p:transition spd="slow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 l="27451" t="9688" r="8099" b="18431"/>
          <a:stretch>
            <a:fillRect/>
          </a:stretch>
        </p:blipFill>
        <p:spPr bwMode="auto">
          <a:xfrm>
            <a:off x="0" y="-552450"/>
            <a:ext cx="914400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362200" y="3409950"/>
            <a:ext cx="4572000" cy="15696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lvl="0" algn="ctr" rtl="1"/>
            <a:r>
              <a:rPr lang="ar-AE" sz="2400" b="1" dirty="0" smtClean="0"/>
              <a:t>تولت </a:t>
            </a:r>
            <a:r>
              <a:rPr lang="en-GB" sz="2400" b="1" dirty="0" smtClean="0"/>
              <a:t>IWC</a:t>
            </a:r>
            <a:r>
              <a:rPr lang="ar-AE" sz="2400" b="1" dirty="0" smtClean="0"/>
              <a:t> اجراء البحث في منطقتين اختباريتين منذ عام 2006 </a:t>
            </a:r>
          </a:p>
          <a:p>
            <a:pPr lvl="0" algn="ctr"/>
            <a:r>
              <a:rPr lang="en-GB" sz="2400" b="1" dirty="0" smtClean="0"/>
              <a:t>IWC have conducted research in two experimental areas since 2006 </a:t>
            </a:r>
            <a:endParaRPr lang="en-GB" sz="2400" b="1" dirty="0"/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ctur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21" y="0"/>
            <a:ext cx="9130157" cy="51435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0"/>
            <a:ext cx="6934200" cy="5143500"/>
            <a:chOff x="0" y="0"/>
            <a:chExt cx="6934200" cy="51435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6934200" cy="51435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32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600" y="209550"/>
              <a:ext cx="4464050" cy="2411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457200" y="2724150"/>
              <a:ext cx="4191000" cy="156966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 smtClean="0"/>
                <a:t>Saker Falcon occupancy increased year on year with an upper limit being determined by local food availability</a:t>
              </a:r>
              <a:endParaRPr lang="en-GB" sz="2400" b="1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4572000" y="438150"/>
            <a:ext cx="4191000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AE" sz="2400" b="1" dirty="0" smtClean="0"/>
              <a:t>ازداد استخدام الصقر الحر للاعشاش عام بعد عام، وصولاً الى اعلى حد ممكن، اعتماداً على توفر الغذاء المحلي له</a:t>
            </a:r>
            <a:endParaRPr lang="en-GB" sz="2400" b="1" dirty="0"/>
          </a:p>
        </p:txBody>
      </p:sp>
    </p:spTree>
  </p:cSld>
  <p:clrMapOvr>
    <a:masterClrMapping/>
  </p:clrMapOvr>
  <p:transition spd="slow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icture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21" y="0"/>
            <a:ext cx="9130157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/>
          <p:cNvGrpSpPr/>
          <p:nvPr/>
        </p:nvGrpSpPr>
        <p:grpSpPr>
          <a:xfrm>
            <a:off x="381000" y="209551"/>
            <a:ext cx="2514600" cy="3505198"/>
            <a:chOff x="381000" y="209551"/>
            <a:chExt cx="2514600" cy="3505198"/>
          </a:xfrm>
        </p:grpSpPr>
        <p:pic>
          <p:nvPicPr>
            <p:cNvPr id="3" name="Picture 5" descr="Slide imag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" y="209551"/>
              <a:ext cx="2479675" cy="2205396"/>
            </a:xfrm>
            <a:prstGeom prst="rect">
              <a:avLst/>
            </a:prstGeom>
            <a:noFill/>
          </p:spPr>
        </p:pic>
        <p:sp>
          <p:nvSpPr>
            <p:cNvPr id="6" name="Rectangle 3"/>
            <p:cNvSpPr txBox="1">
              <a:spLocks noChangeArrowheads="1"/>
            </p:cNvSpPr>
            <p:nvPr/>
          </p:nvSpPr>
          <p:spPr>
            <a:xfrm>
              <a:off x="381000" y="2685512"/>
              <a:ext cx="2514600" cy="1029237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</p:spPr>
          <p:txBody>
            <a:bodyPr/>
            <a:lstStyle/>
            <a:p>
              <a:pPr marL="342900" marR="0" lvl="0" indent="-342900" algn="ctr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Rounded MT Bold" pitchFamily="34" charset="0"/>
                  <a:ea typeface="+mn-ea"/>
                  <a:cs typeface="+mn-cs"/>
                </a:rPr>
                <a:t>Average</a:t>
              </a:r>
            </a:p>
            <a:p>
              <a:pPr marL="342900" indent="-342900"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kumimoji="0" lang="en-GB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Rounded MT Bold" pitchFamily="34" charset="0"/>
                  <a:ea typeface="+mn-ea"/>
                  <a:cs typeface="+mn-cs"/>
                </a:rPr>
                <a:t>4.7 eggs/nest</a:t>
              </a:r>
              <a:endParaRPr kumimoji="0" lang="ar-A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endParaRPr>
            </a:p>
            <a:p>
              <a:pPr marL="342900" indent="-342900"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ar-AE" sz="2000" b="1" dirty="0" smtClean="0">
                  <a:solidFill>
                    <a:srgbClr val="FFFF00"/>
                  </a:solidFill>
                  <a:latin typeface="Arial Rounded MT Bold" pitchFamily="34" charset="0"/>
                </a:rPr>
                <a:t>4.7 بيضة / عش</a:t>
              </a:r>
              <a:endParaRPr lang="en-GB" sz="2000" b="1" dirty="0" smtClean="0">
                <a:solidFill>
                  <a:srgbClr val="FFFF00"/>
                </a:solidFill>
                <a:latin typeface="Arial Rounded MT Bold" pitchFamily="34" charset="0"/>
              </a:endParaRPr>
            </a:p>
            <a:p>
              <a:pPr marL="342900" marR="0" lvl="0" indent="-342900" algn="ctr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457200" y="3790950"/>
            <a:ext cx="838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ar-AE" sz="2400" b="1" dirty="0" smtClean="0"/>
              <a:t>درس الباحثون معدلات التعشيش ونجاح الاكثار ومعدلات البقاء على قيد الحياة</a:t>
            </a:r>
          </a:p>
          <a:p>
            <a:pPr lvl="0" algn="ctr"/>
            <a:r>
              <a:rPr lang="en-GB" sz="2400" b="1" dirty="0" smtClean="0"/>
              <a:t>Research scientists studied occupancy rates, breeding success, and survival rates </a:t>
            </a:r>
            <a:endParaRPr lang="en-GB" sz="2400" b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3429000" y="209550"/>
            <a:ext cx="2438400" cy="3505200"/>
            <a:chOff x="3429000" y="209550"/>
            <a:chExt cx="2438400" cy="3505200"/>
          </a:xfrm>
        </p:grpSpPr>
        <p:pic>
          <p:nvPicPr>
            <p:cNvPr id="4" name="Picture 6" descr="Slide image 1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29000" y="209550"/>
              <a:ext cx="2438400" cy="2190749"/>
            </a:xfrm>
            <a:prstGeom prst="rect">
              <a:avLst/>
            </a:prstGeom>
            <a:noFill/>
          </p:spPr>
        </p:pic>
        <p:sp>
          <p:nvSpPr>
            <p:cNvPr id="15" name="Rectangle 3"/>
            <p:cNvSpPr txBox="1">
              <a:spLocks noChangeArrowheads="1"/>
            </p:cNvSpPr>
            <p:nvPr/>
          </p:nvSpPr>
          <p:spPr>
            <a:xfrm>
              <a:off x="3429000" y="2705100"/>
              <a:ext cx="2438400" cy="1009650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</p:spPr>
          <p:txBody>
            <a:bodyPr/>
            <a:lstStyle/>
            <a:p>
              <a:pPr marL="342900" lvl="0" indent="-342900"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en-GB" sz="2000" dirty="0" smtClean="0">
                  <a:solidFill>
                    <a:srgbClr val="FFFF00"/>
                  </a:solidFill>
                  <a:latin typeface="Arial Rounded MT Bold" pitchFamily="34" charset="0"/>
                </a:rPr>
                <a:t>Average</a:t>
              </a:r>
            </a:p>
            <a:p>
              <a:pPr marL="342900" lvl="0" indent="-342900"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en-GB" sz="2000" dirty="0" smtClean="0">
                  <a:solidFill>
                    <a:srgbClr val="FFFF00"/>
                  </a:solidFill>
                  <a:latin typeface="Arial Rounded MT Bold" pitchFamily="34" charset="0"/>
                </a:rPr>
                <a:t>4.4 chicks/nest</a:t>
              </a:r>
              <a:endParaRPr lang="ar-AE" sz="2000" dirty="0" smtClean="0">
                <a:solidFill>
                  <a:srgbClr val="FFFF00"/>
                </a:solidFill>
                <a:latin typeface="Arial Rounded MT Bold" pitchFamily="34" charset="0"/>
              </a:endParaRPr>
            </a:p>
            <a:p>
              <a:pPr marL="342900" lvl="0" indent="-342900" algn="ctr" rtl="1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ar-AE" sz="2400" b="1" dirty="0" smtClean="0">
                  <a:solidFill>
                    <a:srgbClr val="FFFF00"/>
                  </a:solidFill>
                  <a:latin typeface="Arial Rounded MT Bold" pitchFamily="34" charset="0"/>
                </a:rPr>
                <a:t>4.4 فرخ / عش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400800" y="209550"/>
            <a:ext cx="2438400" cy="3505200"/>
            <a:chOff x="6400800" y="209550"/>
            <a:chExt cx="2438400" cy="3505200"/>
          </a:xfrm>
        </p:grpSpPr>
        <p:pic>
          <p:nvPicPr>
            <p:cNvPr id="5" name="Picture 7" descr="Slide image 1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00801" y="209550"/>
              <a:ext cx="2435225" cy="2151115"/>
            </a:xfrm>
            <a:prstGeom prst="rect">
              <a:avLst/>
            </a:prstGeom>
            <a:noFill/>
          </p:spPr>
        </p:pic>
        <p:sp>
          <p:nvSpPr>
            <p:cNvPr id="16" name="Rectangle 3"/>
            <p:cNvSpPr txBox="1">
              <a:spLocks noChangeArrowheads="1"/>
            </p:cNvSpPr>
            <p:nvPr/>
          </p:nvSpPr>
          <p:spPr>
            <a:xfrm>
              <a:off x="6400800" y="2705100"/>
              <a:ext cx="2438400" cy="1009650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</p:spPr>
          <p:txBody>
            <a:bodyPr/>
            <a:lstStyle/>
            <a:p>
              <a:pPr marL="342900" lvl="0" indent="-342900"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en-GB" sz="2000" dirty="0" smtClean="0">
                  <a:solidFill>
                    <a:srgbClr val="FFFF00"/>
                  </a:solidFill>
                  <a:latin typeface="Arial Rounded MT Bold" pitchFamily="34" charset="0"/>
                </a:rPr>
                <a:t>Average</a:t>
              </a:r>
            </a:p>
            <a:p>
              <a:pPr marL="342900" lvl="0" indent="-342900"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en-GB" dirty="0" smtClean="0">
                  <a:solidFill>
                    <a:srgbClr val="FFFF00"/>
                  </a:solidFill>
                  <a:latin typeface="Arial Rounded MT Bold" pitchFamily="34" charset="0"/>
                </a:rPr>
                <a:t>3.5 </a:t>
              </a:r>
              <a:r>
                <a:rPr lang="en-GB" sz="2000" dirty="0" smtClean="0">
                  <a:solidFill>
                    <a:srgbClr val="FFFF00"/>
                  </a:solidFill>
                  <a:latin typeface="Arial Rounded MT Bold" pitchFamily="34" charset="0"/>
                </a:rPr>
                <a:t>fledglings/nest</a:t>
              </a:r>
              <a:endParaRPr lang="ar-AE" sz="2000" dirty="0" smtClean="0">
                <a:solidFill>
                  <a:srgbClr val="FFFF00"/>
                </a:solidFill>
                <a:latin typeface="Arial Rounded MT Bold" pitchFamily="34" charset="0"/>
              </a:endParaRPr>
            </a:p>
            <a:p>
              <a:pPr marL="342900" lvl="0" indent="-342900" algn="ctr" rtl="1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ar-AE" sz="2400" b="1" dirty="0" smtClean="0">
                  <a:solidFill>
                    <a:srgbClr val="FFFF00"/>
                  </a:solidFill>
                  <a:latin typeface="Arial Rounded MT Bold" pitchFamily="34" charset="0"/>
                </a:rPr>
                <a:t>3.5 مولود / عش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_DSC9830.jpg"/>
          <p:cNvPicPr>
            <a:picLocks noChangeAspect="1"/>
          </p:cNvPicPr>
          <p:nvPr/>
        </p:nvPicPr>
        <p:blipFill>
          <a:blip r:embed="rId2" cstate="print"/>
          <a:srcRect l="2404" t="3915" r="1430" b="1475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196215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6000">
                <a:schemeClr val="bg1">
                  <a:alpha val="72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609600" y="285750"/>
            <a:ext cx="7924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ar-AE" sz="2400" b="1" dirty="0" smtClean="0">
                <a:solidFill>
                  <a:prstClr val="black"/>
                </a:solidFill>
              </a:rPr>
              <a:t>في المناطق الفقيرة بالقوارض، انتج الصقر الحر بيض اقل وصغار بريش اقل</a:t>
            </a:r>
            <a:endParaRPr lang="en-GB" sz="2400" b="1" dirty="0" smtClean="0">
              <a:solidFill>
                <a:prstClr val="black"/>
              </a:solidFill>
            </a:endParaRPr>
          </a:p>
          <a:p>
            <a:pPr lvl="0" algn="ctr" rtl="1"/>
            <a:endParaRPr lang="en-GB" sz="1100" b="1" dirty="0" smtClean="0">
              <a:solidFill>
                <a:prstClr val="black"/>
              </a:solidFill>
            </a:endParaRPr>
          </a:p>
          <a:p>
            <a:pPr lvl="0" algn="ctr"/>
            <a:r>
              <a:rPr lang="en-GB" sz="2400" b="1" dirty="0" smtClean="0">
                <a:solidFill>
                  <a:prstClr val="black"/>
                </a:solidFill>
              </a:rPr>
              <a:t>In areas with low rodent density Saker Falcons produced fewer eggs and fledged fewer young.</a:t>
            </a:r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Pictures\stig 2010\_DSC7491.jpg"/>
          <p:cNvPicPr>
            <a:picLocks noChangeAspect="1" noChangeArrowheads="1"/>
          </p:cNvPicPr>
          <p:nvPr/>
        </p:nvPicPr>
        <p:blipFill>
          <a:blip r:embed="rId2" cstate="print"/>
          <a:srcRect l="4613" t="1587" b="5180"/>
          <a:stretch>
            <a:fillRect/>
          </a:stretch>
        </p:blipFill>
        <p:spPr bwMode="auto">
          <a:xfrm>
            <a:off x="0" y="0"/>
            <a:ext cx="7848600" cy="51435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248400" y="0"/>
            <a:ext cx="3200400" cy="5143500"/>
          </a:xfrm>
          <a:prstGeom prst="rect">
            <a:avLst/>
          </a:prstGeom>
          <a:gradFill flip="none" rotWithShape="1">
            <a:gsLst>
              <a:gs pos="0">
                <a:srgbClr val="679077">
                  <a:alpha val="0"/>
                </a:srgbClr>
              </a:gs>
              <a:gs pos="48000">
                <a:srgbClr val="67907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6934200" y="209550"/>
            <a:ext cx="2209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/>
            <a:r>
              <a:rPr lang="ar-AE" sz="2000" b="1" dirty="0" smtClean="0"/>
              <a:t>درس الباحثون نظام التغذية للصقر الحر باستعمال بقايا الطرائد والحبوب الغذائية </a:t>
            </a:r>
            <a:r>
              <a:rPr lang="en-US" sz="2000" b="1" dirty="0" smtClean="0"/>
              <a:t>(pellets)</a:t>
            </a:r>
            <a:r>
              <a:rPr lang="ar-AE" sz="2000" b="1" dirty="0" smtClean="0"/>
              <a:t> </a:t>
            </a:r>
          </a:p>
          <a:p>
            <a:pPr lvl="0" algn="ctr" rtl="1"/>
            <a:r>
              <a:rPr lang="ar-AE" sz="2000" b="1" dirty="0" smtClean="0"/>
              <a:t>بالاضافة الى </a:t>
            </a:r>
          </a:p>
          <a:p>
            <a:pPr lvl="0" algn="ctr" rtl="1"/>
            <a:r>
              <a:rPr lang="ar-AE" sz="2000" b="1" dirty="0" smtClean="0"/>
              <a:t>كاميرات في الاعشاش</a:t>
            </a:r>
          </a:p>
          <a:p>
            <a:pPr lvl="0" algn="ctr" rtl="1"/>
            <a:endParaRPr lang="ar-AE" sz="2000" b="1" dirty="0" smtClean="0"/>
          </a:p>
          <a:p>
            <a:pPr lvl="0" algn="ctr"/>
            <a:r>
              <a:rPr lang="en-GB" sz="2000" b="1" dirty="0" smtClean="0"/>
              <a:t>Research scientists have studied the diet of </a:t>
            </a:r>
          </a:p>
          <a:p>
            <a:pPr lvl="0" algn="ctr"/>
            <a:r>
              <a:rPr lang="en-GB" sz="2000" b="1" dirty="0" smtClean="0"/>
              <a:t>Saker Falcons using prey remains, pellets and nest cameras. </a:t>
            </a:r>
            <a:endParaRPr lang="en-GB" sz="2000" b="1" dirty="0"/>
          </a:p>
        </p:txBody>
      </p:sp>
    </p:spTree>
  </p:cSld>
  <p:clrMapOvr>
    <a:masterClrMapping/>
  </p:clrMapOvr>
  <p:transition spd="slow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2960</TotalTime>
  <Words>815</Words>
  <Application>Microsoft Office PowerPoint</Application>
  <PresentationFormat>On-screen Show (16:9)</PresentationFormat>
  <Paragraphs>96</Paragraphs>
  <Slides>20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Nicola Dixon</cp:lastModifiedBy>
  <cp:revision>220</cp:revision>
  <dcterms:created xsi:type="dcterms:W3CDTF">2006-08-16T00:00:00Z</dcterms:created>
  <dcterms:modified xsi:type="dcterms:W3CDTF">2011-09-14T17:43:20Z</dcterms:modified>
</cp:coreProperties>
</file>